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86" r:id="rId6"/>
    <p:sldId id="293" r:id="rId7"/>
    <p:sldId id="292" r:id="rId8"/>
    <p:sldId id="295" r:id="rId9"/>
    <p:sldId id="290" r:id="rId10"/>
    <p:sldId id="270" r:id="rId11"/>
    <p:sldId id="294" r:id="rId12"/>
    <p:sldId id="291" r:id="rId13"/>
    <p:sldId id="288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02" y="3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1BCF06-1C28-4B0D-9FE4-64520A8BD0D6}" type="datetime1">
              <a:rPr lang="pt-BR" smtClean="0"/>
              <a:t>14/07/2022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1C099-8713-4864-A75E-DC5C31A7078B}" type="datetime1">
              <a:rPr lang="pt-BR" smtClean="0"/>
              <a:pPr/>
              <a:t>14/07/2022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2342959-9D20-41A5-AA68-F0F6AD93C71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23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208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45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21B1CF-A309-49E4-BA89-6C94A1244D9C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is Conteúdos Horizont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F3823A-2E14-4347-A12F-7FF764682B88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91035-C430-43B6-BC84-4E40FA348A60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1" name="Espaço Reservado para Imagem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Espaço Reservado para Imagem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çã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819426-7358-4C77-853C-E7428304CFB3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nha do Tempo dup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ço Reservado para Texto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35" name="Espaço Reservado para Texto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18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0" name="Espaço Reservado para Texto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1" name="Espaço Reservado para Texto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39103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2" name="Espaço Reservado para Texto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3" name="Espaço Reservado para Texto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02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4" name="Espaço Reservado para Texto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5" name="Espaço Reservado para Texto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94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6" name="Espaço Reservado para Texto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7" name="Espaço Reservado para Texto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55230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58" name="Espaço Reservado para Texto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59" name="Espaço Reservado para Texto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8151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60" name="Espaço Reservado para Texto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61" name="Espaço Reservado para Texto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2107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62" name="Espaço Reservado para Texto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EDITAR</a:t>
            </a:r>
          </a:p>
        </p:txBody>
      </p:sp>
      <p:sp>
        <p:nvSpPr>
          <p:cNvPr id="63" name="Espaço Reservado para Texto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70399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BR" noProof="0"/>
              <a:t>Clique para editar o principal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5143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D1942E-ED4E-4C9B-82A1-89CE5996B32F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7636B-A754-4E2E-9ADC-B4850F89C749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37918-E07F-4A29-84B5-20F32248E746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71D5B-D313-4931-BA88-C335B37EB4D8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C7A0E-B42A-456B-AEBA-571F75507D2F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68F8C-B5DE-427F-B7A8-944F8380312C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E1403E-CEEB-486E-BFFE-F2ABD3EA2B9D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0B5BA-228F-4A1E-AABA-D1BC480BDDE5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088DAC1-3464-443E-9DEF-E31CD1B6A9EE}" type="datetime1">
              <a:rPr lang="pt-BR" noProof="0" smtClean="0"/>
              <a:t>14/07/2022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rofissionais colaborando em uma mesa usando um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to 3" descr="Pessoas com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pt-BR" sz="5000" dirty="0"/>
              <a:t>eEDB-012</a:t>
            </a:r>
            <a:br>
              <a:rPr lang="pt-BR" sz="5000" dirty="0">
                <a:solidFill>
                  <a:schemeClr val="bg1"/>
                </a:solidFill>
              </a:rPr>
            </a:br>
            <a:r>
              <a:rPr lang="pt-BR" sz="5000" dirty="0">
                <a:solidFill>
                  <a:schemeClr val="bg1"/>
                </a:solidFill>
              </a:rPr>
              <a:t>Atividade 1</a:t>
            </a:r>
          </a:p>
        </p:txBody>
      </p:sp>
      <p:sp>
        <p:nvSpPr>
          <p:cNvPr id="6" name="objeto 7" descr="Retângulo be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377250" y="3201294"/>
            <a:ext cx="5472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Texto 26">
            <a:extLst>
              <a:ext uri="{FF2B5EF4-FFF2-40B4-BE49-F238E27FC236}">
                <a16:creationId xmlns:a16="http://schemas.microsoft.com/office/drawing/2014/main" id="{46E7DAC9-5F85-D11B-EF80-DC571D32E87B}"/>
              </a:ext>
            </a:extLst>
          </p:cNvPr>
          <p:cNvSpPr txBox="1">
            <a:spLocks/>
          </p:cNvSpPr>
          <p:nvPr/>
        </p:nvSpPr>
        <p:spPr>
          <a:xfrm>
            <a:off x="819149" y="5329343"/>
            <a:ext cx="14239875" cy="1060595"/>
          </a:xfrm>
          <a:prstGeom prst="rect">
            <a:avLst/>
          </a:prstGeom>
        </p:spPr>
        <p:txBody>
          <a:bodyPr numCol="2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Rodrigo </a:t>
            </a:r>
            <a:r>
              <a:rPr lang="pt-BR" b="1" dirty="0" err="1">
                <a:solidFill>
                  <a:schemeClr val="bg1"/>
                </a:solidFill>
              </a:rPr>
              <a:t>Lamoglia</a:t>
            </a:r>
            <a:r>
              <a:rPr lang="pt-BR" b="1" dirty="0">
                <a:solidFill>
                  <a:schemeClr val="bg1"/>
                </a:solidFill>
              </a:rPr>
              <a:t> Vitorino </a:t>
            </a:r>
            <a:r>
              <a:rPr lang="pt-BR" b="1" dirty="0" err="1">
                <a:solidFill>
                  <a:schemeClr val="bg1"/>
                </a:solidFill>
              </a:rPr>
              <a:t>Digão</a:t>
            </a:r>
            <a:endParaRPr lang="pt-B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Thais </a:t>
            </a:r>
            <a:r>
              <a:rPr lang="pt-BR" b="1" dirty="0" err="1">
                <a:solidFill>
                  <a:schemeClr val="bg1"/>
                </a:solidFill>
              </a:rPr>
              <a:t>Nabe</a:t>
            </a:r>
            <a:endParaRPr lang="pt-B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</a:rPr>
              <a:t>Vitor Marques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</a:rPr>
              <a:t>Wellington Cassio Faria</a:t>
            </a:r>
          </a:p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6" descr="Menina com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pt-BR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tângulo be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394265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274930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5000" dirty="0">
                <a:solidFill>
                  <a:schemeClr val="bg1"/>
                </a:solidFill>
              </a:rPr>
              <a:t>OBRIGADO!</a:t>
            </a:r>
            <a:endParaRPr lang="pt-BR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3196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2</a:t>
            </a:fld>
            <a:endParaRPr lang="pt-BR" sz="1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6FFC26-77A5-B6ED-AAE5-CD576BBB7412}"/>
              </a:ext>
            </a:extLst>
          </p:cNvPr>
          <p:cNvSpPr txBox="1"/>
          <p:nvPr/>
        </p:nvSpPr>
        <p:spPr>
          <a:xfrm>
            <a:off x="838200" y="1804475"/>
            <a:ext cx="85897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Construção de um pipeline de dados com ETL tradicional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Requisitos mínimos de entrega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Junção de duas fontes de dados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CSV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API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ETL com ferramenta clássica de programação visual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Open </a:t>
            </a:r>
            <a:r>
              <a:rPr lang="pt-BR" sz="1400" dirty="0" err="1"/>
              <a:t>Source</a:t>
            </a:r>
            <a:r>
              <a:rPr lang="pt-BR" sz="1400" dirty="0"/>
              <a:t>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Serviço AWS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Entrega de um Dashboard 3 gráficos descrevendo as informações ingeridas</a:t>
            </a:r>
          </a:p>
          <a:p>
            <a:endParaRPr lang="pt-BR" sz="1400" dirty="0"/>
          </a:p>
          <a:p>
            <a:endParaRPr lang="pt-BR" sz="1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400" dirty="0"/>
              <a:t>Arquitetura mínima para entrega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Ferramenta de ETL Padrão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dados intermediária (</a:t>
            </a:r>
            <a:r>
              <a:rPr lang="pt-BR" sz="1400" dirty="0" err="1"/>
              <a:t>Stage</a:t>
            </a:r>
            <a:r>
              <a:rPr lang="pt-BR" sz="1400" dirty="0"/>
              <a:t>) em uma base de dados relacional</a:t>
            </a:r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Data </a:t>
            </a:r>
            <a:r>
              <a:rPr lang="pt-BR" sz="1400" dirty="0" err="1"/>
              <a:t>Warehouse</a:t>
            </a:r>
            <a:r>
              <a:rPr lang="pt-BR" sz="1400" dirty="0"/>
              <a:t> final 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/>
              <a:t>Banco de dados relacional ou banco de dados específico para DW</a:t>
            </a:r>
          </a:p>
          <a:p>
            <a:pPr marL="1108710" lvl="4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Postgre</a:t>
            </a:r>
            <a:r>
              <a:rPr lang="pt-BR" sz="1400" dirty="0"/>
              <a:t>, MySQL, </a:t>
            </a:r>
            <a:r>
              <a:rPr lang="pt-BR" sz="1400" dirty="0" err="1"/>
              <a:t>Pinot</a:t>
            </a:r>
            <a:r>
              <a:rPr lang="pt-BR" sz="1400" dirty="0"/>
              <a:t>, </a:t>
            </a:r>
            <a:r>
              <a:rPr lang="pt-BR" sz="1400" dirty="0" err="1"/>
              <a:t>Druid</a:t>
            </a:r>
            <a:endParaRPr lang="pt-BR" sz="1400" dirty="0"/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Modelagem Star </a:t>
            </a:r>
            <a:r>
              <a:rPr lang="pt-BR" sz="1400" dirty="0" err="1"/>
              <a:t>Schema</a:t>
            </a:r>
            <a:endParaRPr lang="pt-BR" sz="1400" dirty="0"/>
          </a:p>
          <a:p>
            <a:pPr marL="834390" lvl="2" indent="-285750">
              <a:buFont typeface="Arial" panose="020B0604020202020204" pitchFamily="34" charset="0"/>
              <a:buChar char="•"/>
            </a:pPr>
            <a:r>
              <a:rPr lang="pt-BR" sz="1400" dirty="0"/>
              <a:t>Dashboard</a:t>
            </a:r>
          </a:p>
          <a:p>
            <a:pPr marL="548640" lvl="2"/>
            <a:endParaRPr lang="pt-BR" sz="1200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885EF29-2739-E25F-7E96-3F6A8A87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Instruções do trabalho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 descr="linha do tempo ">
            <a:extLst>
              <a:ext uri="{FF2B5EF4-FFF2-40B4-BE49-F238E27FC236}">
                <a16:creationId xmlns:a16="http://schemas.microsoft.com/office/drawing/2014/main" id="{8D4775DE-A457-470F-9215-52C254BEA12F}"/>
              </a:ext>
            </a:extLst>
          </p:cNvPr>
          <p:cNvSpPr/>
          <p:nvPr/>
        </p:nvSpPr>
        <p:spPr>
          <a:xfrm rot="10800000" flipV="1">
            <a:off x="632222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40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2236308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3588637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4940965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883979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1" name="Oval 50" descr="pontos finais da linha do tempo">
            <a:extLst>
              <a:ext uri="{FF2B5EF4-FFF2-40B4-BE49-F238E27FC236}">
                <a16:creationId xmlns:a16="http://schemas.microsoft.com/office/drawing/2014/main" id="{FEB42CF1-3717-49C1-AB83-60AC16555486}"/>
              </a:ext>
            </a:extLst>
          </p:cNvPr>
          <p:cNvSpPr/>
          <p:nvPr/>
        </p:nvSpPr>
        <p:spPr>
          <a:xfrm>
            <a:off x="551801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Oval 30" descr="pontos finais da linha do tempo">
            <a:extLst>
              <a:ext uri="{FF2B5EF4-FFF2-40B4-BE49-F238E27FC236}">
                <a16:creationId xmlns:a16="http://schemas.microsoft.com/office/drawing/2014/main" id="{ADA048D0-8338-452D-AF0D-7D6C9C599BD4}"/>
              </a:ext>
            </a:extLst>
          </p:cNvPr>
          <p:cNvSpPr/>
          <p:nvPr/>
        </p:nvSpPr>
        <p:spPr>
          <a:xfrm>
            <a:off x="5958552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3" name="Forma livre: Forma 32" descr="linha do tempo ">
            <a:extLst>
              <a:ext uri="{FF2B5EF4-FFF2-40B4-BE49-F238E27FC236}">
                <a16:creationId xmlns:a16="http://schemas.microsoft.com/office/drawing/2014/main" id="{7B3DF975-73CD-42C6-9B78-C3FF40C352F1}"/>
              </a:ext>
            </a:extLst>
          </p:cNvPr>
          <p:cNvSpPr/>
          <p:nvPr/>
        </p:nvSpPr>
        <p:spPr>
          <a:xfrm rot="10800000" flipV="1">
            <a:off x="6038973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400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57FC2D-CA42-4C0C-9FE9-BC02A85CA6CC}"/>
              </a:ext>
            </a:extLst>
          </p:cNvPr>
          <p:cNvSpPr/>
          <p:nvPr/>
        </p:nvSpPr>
        <p:spPr>
          <a:xfrm>
            <a:off x="7643059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5"/>
                </a:solidFill>
              </a:rPr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BB380A-D7CA-44B2-9AFF-F5B137339529}"/>
              </a:ext>
            </a:extLst>
          </p:cNvPr>
          <p:cNvSpPr/>
          <p:nvPr/>
        </p:nvSpPr>
        <p:spPr>
          <a:xfrm>
            <a:off x="8995388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6"/>
                </a:solidFill>
              </a:rPr>
              <a:t>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EBE3DB8-3294-4B4E-8DA5-18607EEBBF08}"/>
              </a:ext>
            </a:extLst>
          </p:cNvPr>
          <p:cNvSpPr/>
          <p:nvPr/>
        </p:nvSpPr>
        <p:spPr>
          <a:xfrm>
            <a:off x="10347716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3"/>
                </a:solidFill>
              </a:rPr>
              <a:t>8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7109255-4AA7-4D58-A34F-284BA675F71A}"/>
              </a:ext>
            </a:extLst>
          </p:cNvPr>
          <p:cNvSpPr/>
          <p:nvPr/>
        </p:nvSpPr>
        <p:spPr>
          <a:xfrm>
            <a:off x="6290730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sz="2400" dirty="0"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70" name="Oval 69" descr="pontos finais da linha do tempo">
            <a:extLst>
              <a:ext uri="{FF2B5EF4-FFF2-40B4-BE49-F238E27FC236}">
                <a16:creationId xmlns:a16="http://schemas.microsoft.com/office/drawing/2014/main" id="{96AFF1A5-C326-45A3-9DDD-4193AFEF1A15}"/>
              </a:ext>
            </a:extLst>
          </p:cNvPr>
          <p:cNvSpPr/>
          <p:nvPr/>
        </p:nvSpPr>
        <p:spPr>
          <a:xfrm>
            <a:off x="5958552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71" name="Oval 70" descr="pontos finais da linha do tempo">
            <a:extLst>
              <a:ext uri="{FF2B5EF4-FFF2-40B4-BE49-F238E27FC236}">
                <a16:creationId xmlns:a16="http://schemas.microsoft.com/office/drawing/2014/main" id="{77EBB638-4BD1-47AC-94FB-DCD6B28116F6}"/>
              </a:ext>
            </a:extLst>
          </p:cNvPr>
          <p:cNvSpPr/>
          <p:nvPr/>
        </p:nvSpPr>
        <p:spPr>
          <a:xfrm>
            <a:off x="11365303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C24A58D-AA17-4F67-83B7-7CCA21DB5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282" y="4014522"/>
            <a:ext cx="1182118" cy="302186"/>
          </a:xfrm>
        </p:spPr>
        <p:txBody>
          <a:bodyPr rtlCol="0"/>
          <a:lstStyle/>
          <a:p>
            <a:pPr rtl="0"/>
            <a:r>
              <a:rPr lang="pt-BR" sz="1400" dirty="0"/>
              <a:t>Instituições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BFF8A845-42A9-4A35-96F2-1B02ED530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282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Download dos dados de Ranking de Instituições por Índice de Reclamações através de </a:t>
            </a:r>
            <a:r>
              <a:rPr lang="pt-BR" dirty="0" err="1"/>
              <a:t>csv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8C3D9F9-4837-4F86-BA47-07FC8380F1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31203" y="4014522"/>
            <a:ext cx="1208897" cy="302186"/>
          </a:xfrm>
        </p:spPr>
        <p:txBody>
          <a:bodyPr rtlCol="0"/>
          <a:lstStyle/>
          <a:p>
            <a:pPr rtl="0"/>
            <a:r>
              <a:rPr lang="pt-BR" sz="1400" dirty="0"/>
              <a:t>Ferramenta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0C35B328-B64E-4876-8FF0-5F1BBD21C7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31203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Definição da utilização do programa </a:t>
            </a:r>
            <a:r>
              <a:rPr lang="pt-BR" i="1" dirty="0"/>
              <a:t>Automation Edge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296BD85-425B-4958-88CA-45CA44C803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14124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Configuração</a:t>
            </a:r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89F2451-1186-4C3F-A493-A04E51E7B0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1412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Criação do Data </a:t>
            </a:r>
            <a:r>
              <a:rPr lang="pt-BR" dirty="0" err="1"/>
              <a:t>Warehouse</a:t>
            </a:r>
            <a:r>
              <a:rPr lang="pt-BR" dirty="0"/>
              <a:t> na AWS</a:t>
            </a:r>
          </a:p>
          <a:p>
            <a:pPr rtl="0"/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04DBBF1-EF80-43E1-B3CC-E728792914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97044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Tarifas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93D68865-5E04-4E48-9C59-307470D709C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9704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Acesso aos dados de tarifas através de API </a:t>
            </a:r>
            <a:r>
              <a:rPr lang="pt-BR" dirty="0" err="1"/>
              <a:t>Rest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41E481CA-8BE8-4318-84EE-4F88A61BE57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59833" y="4014522"/>
            <a:ext cx="1181099" cy="302186"/>
          </a:xfrm>
        </p:spPr>
        <p:txBody>
          <a:bodyPr rtlCol="0"/>
          <a:lstStyle/>
          <a:p>
            <a:pPr rtl="0"/>
            <a:r>
              <a:rPr lang="pt-BR" sz="1400" dirty="0"/>
              <a:t>Pipeline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6AB27524-4451-4AC5-964C-0F705B6368D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9833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Construção do pipeline de dados com ETL</a:t>
            </a:r>
          </a:p>
          <a:p>
            <a:pPr rtl="0"/>
            <a:endParaRPr lang="pt-BR" dirty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AFEC3A38-7684-4BBF-AFAD-87409B0E6BD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542754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Ferramenta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2C82D1BF-3352-4868-9C3D-613EB8D084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42754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Geração das tabelas utilizando SQL no intuito de montar uma tabela fato</a:t>
            </a:r>
          </a:p>
          <a:p>
            <a:pPr rtl="0"/>
            <a:r>
              <a:rPr lang="pt-BR" dirty="0"/>
              <a:t> (</a:t>
            </a:r>
            <a:r>
              <a:rPr lang="pt-BR" dirty="0" err="1"/>
              <a:t>DBeaver</a:t>
            </a:r>
            <a:r>
              <a:rPr lang="pt-BR" dirty="0"/>
              <a:t>)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FE9BE32E-27C4-48FC-81C3-3D6F67418E3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25675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Data </a:t>
            </a:r>
            <a:r>
              <a:rPr lang="pt-BR" sz="1400" dirty="0" err="1"/>
              <a:t>Warehouse</a:t>
            </a:r>
            <a:endParaRPr lang="pt-BR" sz="1400" dirty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D611DE91-B76B-4361-A001-E52AEAAD877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925675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Inserção dos dados gerados nas tabelas no DW</a:t>
            </a:r>
          </a:p>
          <a:p>
            <a:pPr rtl="0"/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058A900D-B4DE-4CA7-B31B-EF43F275DE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308595" y="4014522"/>
            <a:ext cx="1181098" cy="302186"/>
          </a:xfrm>
        </p:spPr>
        <p:txBody>
          <a:bodyPr rtlCol="0"/>
          <a:lstStyle/>
          <a:p>
            <a:pPr rtl="0"/>
            <a:r>
              <a:rPr lang="pt-BR" sz="1400" dirty="0"/>
              <a:t>Dashboard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9CB9ACC2-C176-402F-99F5-FE146A30A0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308595" y="4486178"/>
            <a:ext cx="1182118" cy="1183101"/>
          </a:xfrm>
        </p:spPr>
        <p:txBody>
          <a:bodyPr rtlCol="0"/>
          <a:lstStyle/>
          <a:p>
            <a:pPr rtl="0"/>
            <a:r>
              <a:rPr lang="pt-BR" dirty="0"/>
              <a:t>Geração dos gráficos através de dados inseridos no </a:t>
            </a:r>
            <a:r>
              <a:rPr lang="pt-BR" dirty="0" err="1"/>
              <a:t>Database</a:t>
            </a:r>
            <a:r>
              <a:rPr lang="pt-BR" dirty="0"/>
              <a:t>.</a:t>
            </a:r>
          </a:p>
          <a:p>
            <a:pPr rtl="0"/>
            <a:endParaRPr lang="pt-BR" dirty="0"/>
          </a:p>
        </p:txBody>
      </p:sp>
      <p:sp>
        <p:nvSpPr>
          <p:cNvPr id="45" name="Título 44">
            <a:extLst>
              <a:ext uri="{FF2B5EF4-FFF2-40B4-BE49-F238E27FC236}">
                <a16:creationId xmlns:a16="http://schemas.microsoft.com/office/drawing/2014/main" id="{CE9001BD-04C4-40D0-98EB-088BE1EF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Linha do tempo</a:t>
            </a:r>
          </a:p>
        </p:txBody>
      </p:sp>
      <p:pic>
        <p:nvPicPr>
          <p:cNvPr id="7" name="Gráfico 6" descr="Marca de seleção com preenchimento sólido">
            <a:extLst>
              <a:ext uri="{FF2B5EF4-FFF2-40B4-BE49-F238E27FC236}">
                <a16:creationId xmlns:a16="http://schemas.microsoft.com/office/drawing/2014/main" id="{509FACBD-32E4-EEFF-D9B7-BD94655F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824" y="4014522"/>
            <a:ext cx="108000" cy="108000"/>
          </a:xfrm>
          <a:prstGeom prst="rect">
            <a:avLst/>
          </a:prstGeom>
        </p:spPr>
      </p:pic>
      <p:pic>
        <p:nvPicPr>
          <p:cNvPr id="41" name="Gráfico 40" descr="Marca de seleção com preenchimento sólido">
            <a:extLst>
              <a:ext uri="{FF2B5EF4-FFF2-40B4-BE49-F238E27FC236}">
                <a16:creationId xmlns:a16="http://schemas.microsoft.com/office/drawing/2014/main" id="{9D05EF9D-E5DA-3B40-4A00-B467D51C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788" y="3997050"/>
            <a:ext cx="108000" cy="108000"/>
          </a:xfrm>
          <a:prstGeom prst="rect">
            <a:avLst/>
          </a:prstGeom>
        </p:spPr>
      </p:pic>
      <p:pic>
        <p:nvPicPr>
          <p:cNvPr id="42" name="Gráfico 41" descr="Marca de seleção com preenchimento sólido">
            <a:extLst>
              <a:ext uri="{FF2B5EF4-FFF2-40B4-BE49-F238E27FC236}">
                <a16:creationId xmlns:a16="http://schemas.microsoft.com/office/drawing/2014/main" id="{F7ED5725-46AC-D91A-7F2E-45A56DAB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8454" y="3960522"/>
            <a:ext cx="108000" cy="108000"/>
          </a:xfrm>
          <a:prstGeom prst="rect">
            <a:avLst/>
          </a:prstGeom>
        </p:spPr>
      </p:pic>
      <p:pic>
        <p:nvPicPr>
          <p:cNvPr id="43" name="Gráfico 42" descr="Marca de seleção com preenchimento sólido">
            <a:extLst>
              <a:ext uri="{FF2B5EF4-FFF2-40B4-BE49-F238E27FC236}">
                <a16:creationId xmlns:a16="http://schemas.microsoft.com/office/drawing/2014/main" id="{FA25C704-D003-8EE6-AFBB-E3BB8DC66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7593" y="3997050"/>
            <a:ext cx="108000" cy="108000"/>
          </a:xfrm>
          <a:prstGeom prst="rect">
            <a:avLst/>
          </a:prstGeom>
        </p:spPr>
      </p:pic>
      <p:pic>
        <p:nvPicPr>
          <p:cNvPr id="44" name="Gráfico 43" descr="Marca de seleção com preenchimento sólido">
            <a:extLst>
              <a:ext uri="{FF2B5EF4-FFF2-40B4-BE49-F238E27FC236}">
                <a16:creationId xmlns:a16="http://schemas.microsoft.com/office/drawing/2014/main" id="{C6E3FBCF-9DD4-D0EF-CFE2-914DDCC0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9282" y="3977742"/>
            <a:ext cx="108000" cy="108000"/>
          </a:xfrm>
          <a:prstGeom prst="rect">
            <a:avLst/>
          </a:prstGeom>
        </p:spPr>
      </p:pic>
      <p:pic>
        <p:nvPicPr>
          <p:cNvPr id="46" name="Gráfico 45" descr="Marca de seleção com preenchimento sólido">
            <a:extLst>
              <a:ext uri="{FF2B5EF4-FFF2-40B4-BE49-F238E27FC236}">
                <a16:creationId xmlns:a16="http://schemas.microsoft.com/office/drawing/2014/main" id="{5425C541-200A-E6A9-9757-0D97F276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0621" y="3972158"/>
            <a:ext cx="108000" cy="108000"/>
          </a:xfrm>
          <a:prstGeom prst="rect">
            <a:avLst/>
          </a:prstGeom>
        </p:spPr>
      </p:pic>
      <p:pic>
        <p:nvPicPr>
          <p:cNvPr id="10" name="Gráfico 9" descr="Ampulheta 90% com preenchimento sólido">
            <a:extLst>
              <a:ext uri="{FF2B5EF4-FFF2-40B4-BE49-F238E27FC236}">
                <a16:creationId xmlns:a16="http://schemas.microsoft.com/office/drawing/2014/main" id="{7AB4A93F-288D-3890-F54C-3512A02B7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7027" y="3924522"/>
            <a:ext cx="180000" cy="180000"/>
          </a:xfrm>
          <a:prstGeom prst="rect">
            <a:avLst/>
          </a:prstGeom>
        </p:spPr>
      </p:pic>
      <p:pic>
        <p:nvPicPr>
          <p:cNvPr id="14" name="Gráfico 13" descr="Ampulheta cheia com preenchimento sólido">
            <a:extLst>
              <a:ext uri="{FF2B5EF4-FFF2-40B4-BE49-F238E27FC236}">
                <a16:creationId xmlns:a16="http://schemas.microsoft.com/office/drawing/2014/main" id="{A20642EE-E205-BA2D-7B3F-3539A000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09693" y="3907050"/>
            <a:ext cx="180000" cy="180000"/>
          </a:xfrm>
          <a:prstGeom prst="rect">
            <a:avLst/>
          </a:prstGeom>
        </p:spPr>
      </p:pic>
      <p:sp>
        <p:nvSpPr>
          <p:cNvPr id="48" name="Espaço Reservado para o Número do Slide 2">
            <a:extLst>
              <a:ext uri="{FF2B5EF4-FFF2-40B4-BE49-F238E27FC236}">
                <a16:creationId xmlns:a16="http://schemas.microsoft.com/office/drawing/2014/main" id="{21DF6B49-2DF5-A587-9AD5-8B59C2088E9E}"/>
              </a:ext>
            </a:extLst>
          </p:cNvPr>
          <p:cNvSpPr txBox="1">
            <a:spLocks/>
          </p:cNvSpPr>
          <p:nvPr/>
        </p:nvSpPr>
        <p:spPr>
          <a:xfrm>
            <a:off x="11563360" y="6243914"/>
            <a:ext cx="357116" cy="365125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pt-BR" sz="1000" smtClean="0"/>
              <a:pPr/>
              <a:t>3</a:t>
            </a:fld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623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Retâ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8" name="objeto 3" descr="Retâ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Oval 8" descr="Oval be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PERSPECTIVA DOS DADOS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4</a:t>
            </a:fld>
            <a:endParaRPr lang="pt-BR" sz="1000" dirty="0"/>
          </a:p>
        </p:txBody>
      </p:sp>
      <p:graphicFrame>
        <p:nvGraphicFramePr>
          <p:cNvPr id="13" name="Espaço Reservado para Conteúdo 12" descr="Tabela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80055583"/>
              </p:ext>
            </p:extLst>
          </p:nvPr>
        </p:nvGraphicFramePr>
        <p:xfrm>
          <a:off x="711204" y="2587532"/>
          <a:ext cx="6283856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± 400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</a:t>
                      </a: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inhas de informações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 err="1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CNPJ’s</a:t>
                      </a: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 completos 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Meses de dados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to 5" descr="Retângulo be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6" y="1278845"/>
            <a:ext cx="619614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cxnSp>
        <p:nvCxnSpPr>
          <p:cNvPr id="12" name="Conector Reto 11" descr="Linha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3853132" y="4144172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2341039" y="4530214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pt-BR" b="0" i="0" dirty="0">
                <a:solidFill>
                  <a:srgbClr val="500050"/>
                </a:solidFill>
                <a:effectLst/>
                <a:latin typeface="Arial" panose="020B0604020202020204" pitchFamily="34" charset="0"/>
              </a:rPr>
              <a:t>Instituições por Índice de Reclamações</a:t>
            </a:r>
            <a:endParaRPr lang="pt-B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2F1A43D2-EED7-3EF3-FFE2-6D6F8C851721}"/>
              </a:ext>
            </a:extLst>
          </p:cNvPr>
          <p:cNvSpPr/>
          <p:nvPr/>
        </p:nvSpPr>
        <p:spPr>
          <a:xfrm>
            <a:off x="7540443" y="3023559"/>
            <a:ext cx="1164566" cy="8108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F945F65-6CC2-827A-B8CE-DE30CFF14DCC}"/>
              </a:ext>
            </a:extLst>
          </p:cNvPr>
          <p:cNvSpPr/>
          <p:nvPr/>
        </p:nvSpPr>
        <p:spPr>
          <a:xfrm>
            <a:off x="8959187" y="3105150"/>
            <a:ext cx="2254298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pt-BR" b="0" i="0" dirty="0">
                <a:solidFill>
                  <a:srgbClr val="500050"/>
                </a:solidFill>
                <a:effectLst/>
                <a:latin typeface="Arial" panose="020B0604020202020204" pitchFamily="34" charset="0"/>
              </a:rPr>
              <a:t>Tarifas</a:t>
            </a:r>
            <a:endParaRPr lang="pt-BR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 err="1"/>
              <a:t>Database</a:t>
            </a:r>
            <a:r>
              <a:rPr lang="pt-BR" dirty="0"/>
              <a:t> AWS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5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6" y="1346384"/>
            <a:ext cx="4608863" cy="6331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58DCDB-8CB0-D7D8-93B1-3218D54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74" y="2599169"/>
            <a:ext cx="10182526" cy="22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055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Process</a:t>
            </a:r>
            <a:r>
              <a:rPr lang="pt-BR" dirty="0"/>
              <a:t> Studio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6</a:t>
            </a:fld>
            <a:endParaRPr lang="pt-BR" sz="1000" dirty="0"/>
          </a:p>
        </p:txBody>
      </p:sp>
      <p:sp>
        <p:nvSpPr>
          <p:cNvPr id="6" name="objeto 18" descr="Retângulo beg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301091"/>
            <a:ext cx="4692563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objeto 3" descr="Retângulo bege">
            <a:extLst>
              <a:ext uri="{FF2B5EF4-FFF2-40B4-BE49-F238E27FC236}">
                <a16:creationId xmlns:a16="http://schemas.microsoft.com/office/drawing/2014/main" id="{51F921B1-C371-20F6-969F-0BB06297C825}"/>
              </a:ext>
            </a:extLst>
          </p:cNvPr>
          <p:cNvSpPr/>
          <p:nvPr/>
        </p:nvSpPr>
        <p:spPr>
          <a:xfrm>
            <a:off x="8181340" y="133196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4634177-6BE0-F7A4-4197-AB1FB1E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9" y="1809000"/>
            <a:ext cx="6756146" cy="358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62597F-FDAB-6995-85D3-22EF619B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18" y="2610470"/>
            <a:ext cx="6153826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 descr="Aperto de mão de duas pesso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tâ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r>
              <a:rPr lang="pt-BR" dirty="0"/>
              <a:t>t</a:t>
            </a:r>
          </a:p>
        </p:txBody>
      </p:sp>
      <p:sp>
        <p:nvSpPr>
          <p:cNvPr id="23" name="Oval 22" descr="Oval be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012777" y="1690689"/>
            <a:ext cx="4176823" cy="2055194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TABELA FATO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DW.FT_INDICE_RECLAMACAO(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ANO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TRIMESTRE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ID_TIPO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QUANTIDADE_DE_RECLAMACOES_REGULADAS_PROCEDENTES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QUANTIDADE_DE_RECLAMACAOES_REGULADAS_OUTRAS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QUANTIDADE_DE_RECLAMACOES_NAO_REGULADAS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QUANTIDADE_TOTAL_DE_RECLAMACOES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QUANTIDADE_TOTAL_DE_CLIENTES_CCS_E_SCR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QUANTIDADE_DE_CLIENTES_CCS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QUANTIDADE_DE_CLIENTES_SCR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VALORMAXIMOTOTAL </a:t>
            </a:r>
            <a:r>
              <a:rPr lang="pt-BR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(ID_CATEGORIA)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DM_CATEGORIA(ID_CATEGORIA),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(ID_TIPO)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DM_TIPO(ID_TIPO),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(ID_INSTITUICAO)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DM_INSTITUICAO(ID_INSTITUICAO),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FOREIGN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(ID_INDICE)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DM_INDICE(ID_INDICE)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376638" y="1702825"/>
            <a:ext cx="3148965" cy="204305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DM_TIPO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DW.DM_INDICE(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INDICE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DW.DM_INDICE (INDICE)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INDICE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7</a:t>
            </a:fld>
            <a:endParaRPr lang="pt-BR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TABELAS GERADAS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870351" y="1702825"/>
            <a:ext cx="3148965" cy="214662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DM_CATEGORIA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DW.DM_CATEGORIA(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CATEGORIA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(ID_CATEGORIA)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DW.DM_CATEGORIA (CATEGORIA)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CATEGORIA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376638" y="3849456"/>
            <a:ext cx="3278847" cy="2377976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spc="-30" dirty="0">
                <a:solidFill>
                  <a:schemeClr val="bg1"/>
                </a:solidFill>
              </a:rPr>
              <a:t>DM_INSTITUIÇÃO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DW.DM_INSTITUICAO(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INSTITUICAO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CNPJIF </a:t>
            </a:r>
            <a:r>
              <a:rPr lang="pt-BR" sz="1000" b="1" i="0" u="none" strike="noStrike" dirty="0" err="1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(ID_INSTITUICAO)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DW.DM_INSTITUICAO (INSTITUICAO, CNPJIF)</a:t>
            </a:r>
            <a:b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INSTITUICAO, CNPJIF </a:t>
            </a:r>
            <a:r>
              <a:rPr lang="pt-BR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870351" y="3849455"/>
            <a:ext cx="3259789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DM_TIPO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CREATE TABLE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DW.DM_TIPO(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ID_TIPO </a:t>
            </a:r>
            <a:r>
              <a:rPr lang="en-US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AUTO_INCREMENT,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TIPO </a:t>
            </a:r>
            <a:r>
              <a:rPr lang="en-US" sz="1000" b="1" i="0" u="none" strike="noStrike" dirty="0">
                <a:solidFill>
                  <a:srgbClr val="FFFFAA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i="0" u="none" strike="noStrike" dirty="0">
                <a:solidFill>
                  <a:srgbClr val="D36363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 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PRIMARY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(ID_TIPO)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DW.DM_TIPO (TIPO)</a:t>
            </a:r>
            <a:b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TIPO </a:t>
            </a:r>
            <a:r>
              <a:rPr lang="en-US" sz="1000" b="1" i="0" u="none" strike="noStrike" dirty="0">
                <a:solidFill>
                  <a:srgbClr val="FCC28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1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DW.DATA_RAW;</a:t>
            </a:r>
            <a:endParaRPr lang="pt-BR" sz="1000" dirty="0"/>
          </a:p>
        </p:txBody>
      </p:sp>
      <p:pic>
        <p:nvPicPr>
          <p:cNvPr id="36" name="Espaço Reservado para Imagem 35" descr="Ícone de verificaçã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71475" y="1679575"/>
            <a:ext cx="576000" cy="576000"/>
          </a:xfrm>
        </p:spPr>
      </p:pic>
      <p:pic>
        <p:nvPicPr>
          <p:cNvPr id="38" name="Espaço Reservado para Imagem 37" descr="Ícone de verificação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911432" y="1679575"/>
            <a:ext cx="576000" cy="576000"/>
          </a:xfrm>
        </p:spPr>
      </p:pic>
      <p:pic>
        <p:nvPicPr>
          <p:cNvPr id="40" name="Espaço Reservado para Imagem 39" descr="Ícone de verificação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548304" y="1679575"/>
            <a:ext cx="576000" cy="576000"/>
          </a:xfrm>
        </p:spPr>
      </p:pic>
      <p:pic>
        <p:nvPicPr>
          <p:cNvPr id="34" name="Espaço Reservado para Imagem 33" descr="Ícone de verificação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71475" y="3792079"/>
            <a:ext cx="576000" cy="576000"/>
          </a:xfrm>
        </p:spPr>
      </p:pic>
      <p:sp>
        <p:nvSpPr>
          <p:cNvPr id="24" name="objeto 5" descr="Retângulo be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93403"/>
            <a:ext cx="4024452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32" name="Espaço Reservado para Imagem 31" descr="Ícone de verificação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911432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Star </a:t>
            </a:r>
            <a:r>
              <a:rPr lang="pt-BR" dirty="0" err="1"/>
              <a:t>Schema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8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6" y="1346384"/>
            <a:ext cx="4608863" cy="6331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7F0D00B-330B-313D-8B68-AAB6DE0E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67" y="2221214"/>
            <a:ext cx="8702437" cy="3700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33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9</a:t>
            </a:fld>
            <a:endParaRPr lang="pt-BR" sz="1000" dirty="0"/>
          </a:p>
        </p:txBody>
      </p:sp>
      <p:sp>
        <p:nvSpPr>
          <p:cNvPr id="29" name="objeto 27" descr="Retângulo be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 flipV="1">
            <a:off x="947015" y="1295479"/>
            <a:ext cx="2758210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F085151-2485-E111-8226-A234F9A0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SQL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893E36AD-A03D-E53A-A278-7D22250B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1562297"/>
            <a:ext cx="7877175" cy="4192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98_TF23188392.potx" id="{F43E48E8-3178-4A73-92D2-8A44575E9477}" vid="{ED9F4325-229D-4C1B-8828-374716A5FAE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serviços profissionais</Template>
  <TotalTime>68</TotalTime>
  <Words>715</Words>
  <Application>Microsoft Office PowerPoint</Application>
  <PresentationFormat>Widescreen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Arial </vt:lpstr>
      <vt:lpstr>Calibri</vt:lpstr>
      <vt:lpstr>Consolas</vt:lpstr>
      <vt:lpstr>Gill Sans MT</vt:lpstr>
      <vt:lpstr>Tema do Office</vt:lpstr>
      <vt:lpstr>eEDB-012 Atividade 1</vt:lpstr>
      <vt:lpstr>Instruções do trabalho</vt:lpstr>
      <vt:lpstr>Linha do tempo</vt:lpstr>
      <vt:lpstr>PERSPECTIVA DOS DADOS</vt:lpstr>
      <vt:lpstr>Database AWS</vt:lpstr>
      <vt:lpstr>Process Studio</vt:lpstr>
      <vt:lpstr>TABELAS GERADAS</vt:lpstr>
      <vt:lpstr>Star Schema</vt:lpstr>
      <vt:lpstr>SQL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eEDB-012 Atividade 1</dc:title>
  <dc:creator>Vitor Marques</dc:creator>
  <cp:lastModifiedBy>Vitor Marques</cp:lastModifiedBy>
  <cp:revision>3</cp:revision>
  <dcterms:created xsi:type="dcterms:W3CDTF">2022-07-14T03:31:55Z</dcterms:created>
  <dcterms:modified xsi:type="dcterms:W3CDTF">2022-07-14T04:40:53Z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